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6" r:id="rId2"/>
    <p:sldId id="401" r:id="rId3"/>
    <p:sldId id="402" r:id="rId4"/>
    <p:sldId id="389" r:id="rId5"/>
    <p:sldId id="403" r:id="rId6"/>
    <p:sldId id="397" r:id="rId7"/>
    <p:sldId id="398" r:id="rId8"/>
    <p:sldId id="404" r:id="rId9"/>
    <p:sldId id="400" r:id="rId10"/>
  </p:sldIdLst>
  <p:sldSz cx="9144000" cy="6858000" type="screen4x3"/>
  <p:notesSz cx="6799263" cy="99298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3333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3333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3333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3333C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ka Kugler" initials="VB" lastIdx="1" clrIdx="2">
    <p:extLst>
      <p:ext uri="{19B8F6BF-5375-455C-9EA6-DF929625EA0E}">
        <p15:presenceInfo xmlns:p15="http://schemas.microsoft.com/office/powerpoint/2012/main" userId="Rebekka Kugler" providerId="None"/>
      </p:ext>
    </p:extLst>
  </p:cmAuthor>
  <p:cmAuthor id="2" name="EFRE-Verwaltungsbehörde" initials="EFRE-VB" lastIdx="1" clrIdx="1">
    <p:extLst>
      <p:ext uri="{19B8F6BF-5375-455C-9EA6-DF929625EA0E}">
        <p15:presenceInfo xmlns:p15="http://schemas.microsoft.com/office/powerpoint/2012/main" userId="EFRE-Verwaltungsbehörde" providerId="None"/>
      </p:ext>
    </p:extLst>
  </p:cmAuthor>
  <p:cmAuthor id="3" name="Kugler, Rebekka" initials="RK" lastIdx="1" clrIdx="3">
    <p:extLst>
      <p:ext uri="{19B8F6BF-5375-455C-9EA6-DF929625EA0E}">
        <p15:presenceInfo xmlns:p15="http://schemas.microsoft.com/office/powerpoint/2012/main" userId="Kugler, Rebekka" providerId="None"/>
      </p:ext>
    </p:extLst>
  </p:cmAuthor>
  <p:cmAuthor id="4" name="EFRE-VB" initials="RK" lastIdx="4" clrIdx="4">
    <p:extLst>
      <p:ext uri="{19B8F6BF-5375-455C-9EA6-DF929625EA0E}">
        <p15:presenceInfo xmlns:p15="http://schemas.microsoft.com/office/powerpoint/2012/main" userId="EFRE-V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94"/>
    <a:srgbClr val="FFFFFF"/>
    <a:srgbClr val="0038F0"/>
    <a:srgbClr val="3333CC"/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70942" autoAdjust="0"/>
  </p:normalViewPr>
  <p:slideViewPr>
    <p:cSldViewPr>
      <p:cViewPr varScale="1">
        <p:scale>
          <a:sx n="90" d="100"/>
          <a:sy n="90" d="100"/>
        </p:scale>
        <p:origin x="21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FC08CBB-7A27-4957-9D21-7C42DA512CD0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767CCD0A-FC32-40AB-831E-2F573AF35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6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916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69" y="4716662"/>
            <a:ext cx="4986127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322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6214D34-971E-4049-B3A1-D38221AB03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49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56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650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435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364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885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967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457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133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93690" y="2679700"/>
            <a:ext cx="8853487" cy="4203700"/>
          </a:xfrm>
          <a:prstGeom prst="rect">
            <a:avLst/>
          </a:pr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altLang="de-DE" sz="4800">
              <a:solidFill>
                <a:srgbClr val="244894"/>
              </a:solidFill>
              <a:latin typeface="Time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1813" y="1668463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1813" y="3122613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pic>
        <p:nvPicPr>
          <p:cNvPr id="3080" name="Picture 8" descr="Strei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M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914400" y="5715002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altLang="de-D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31815" y="293691"/>
            <a:ext cx="302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200" b="1" dirty="0">
                <a:solidFill>
                  <a:srgbClr val="244894"/>
                </a:solidFill>
              </a:rPr>
              <a:t>Hessisches Ministerium für Wirtschaft,</a:t>
            </a:r>
          </a:p>
          <a:p>
            <a:pPr algn="l"/>
            <a:r>
              <a:rPr lang="de-DE" altLang="de-DE" sz="1200" b="1" dirty="0" smtClean="0">
                <a:solidFill>
                  <a:srgbClr val="244894"/>
                </a:solidFill>
              </a:rPr>
              <a:t>Energie,</a:t>
            </a:r>
            <a:r>
              <a:rPr lang="de-DE" altLang="de-DE" sz="1200" b="1" baseline="0" dirty="0" smtClean="0">
                <a:solidFill>
                  <a:srgbClr val="244894"/>
                </a:solidFill>
              </a:rPr>
              <a:t> </a:t>
            </a:r>
            <a:r>
              <a:rPr lang="de-DE" altLang="de-DE" sz="1200" b="1" dirty="0" smtClean="0">
                <a:solidFill>
                  <a:srgbClr val="244894"/>
                </a:solidFill>
              </a:rPr>
              <a:t>Verkehr </a:t>
            </a:r>
            <a:r>
              <a:rPr lang="de-DE" altLang="de-DE" sz="1200" b="1" dirty="0">
                <a:solidFill>
                  <a:srgbClr val="244894"/>
                </a:solidFill>
              </a:rPr>
              <a:t>und </a:t>
            </a:r>
            <a:r>
              <a:rPr lang="de-DE" altLang="de-DE" sz="1200" b="1" dirty="0" smtClean="0">
                <a:solidFill>
                  <a:srgbClr val="244894"/>
                </a:solidFill>
              </a:rPr>
              <a:t>Wohnen</a:t>
            </a:r>
            <a:endParaRPr lang="de-DE" altLang="de-DE" sz="1200" b="1" dirty="0">
              <a:solidFill>
                <a:srgbClr val="244894"/>
              </a:solidFill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24600"/>
            <a:ext cx="4419600" cy="381000"/>
          </a:xfrm>
        </p:spPr>
        <p:txBody>
          <a:bodyPr lIns="0" tIns="0" rIns="0" bIns="0"/>
          <a:lstStyle>
            <a:lvl1pPr eaLnBrk="0" hangingPunc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Wiesbaden, den </a:t>
            </a:r>
            <a:fld id="{48FCB254-7A69-4737-A52F-455B76E93801}" type="datetime2">
              <a:rPr lang="de-DE" altLang="de-DE" smtClean="0"/>
              <a:t>Dienstag, 9. Mai 2023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E2343-1BE8-46ED-AFE7-F1C77E0901E3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747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2051" y="838200"/>
            <a:ext cx="1903413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1815" y="838200"/>
            <a:ext cx="5557837" cy="52578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93317-0D1F-4CF6-BE3C-52ADB18E504A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3465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F2B55-FD59-49DB-B9D8-EBFC85C0CD60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229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4DE7D-0EAF-411E-B7A9-52D2ABDF55D3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03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1815" y="1981200"/>
            <a:ext cx="37306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4840" y="1981200"/>
            <a:ext cx="37306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80E41-1631-4FE3-9E40-D626804CCC59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6271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33F6D-C1FE-444D-B937-4195568CB398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Hessisches Ministerium für Wirtschaft, Energie, Verkehr und Wohnen 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6798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A7C4F-90B5-4080-93DA-992A2CA862ED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7447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AC99B-AA3C-4353-BF71-4B923F972CF8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9936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2D78F-B919-4EAE-BD10-B3B710654845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3201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4C1E8-EF4D-4AD4-B116-34D275E0A02D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2776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38200"/>
            <a:ext cx="7613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981200"/>
            <a:ext cx="7613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1" y="6400800"/>
            <a:ext cx="2940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244894"/>
                </a:solidFill>
              </a:defRPr>
            </a:lvl1pPr>
          </a:lstStyle>
          <a:p>
            <a:fld id="{FA7B46A6-DDA9-40CB-9C05-00A5EA5D3677}" type="datetime2">
              <a:rPr lang="de-DE" altLang="de-DE" smtClean="0"/>
              <a:t>Dienstag, 9. Mai 2023</a:t>
            </a:fld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812" y="293688"/>
            <a:ext cx="55523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244894"/>
                </a:solidFill>
              </a:defRPr>
            </a:lvl1pPr>
          </a:lstStyle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  <p:pic>
        <p:nvPicPr>
          <p:cNvPr id="1031" name="Picture 7" descr="Streif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553200" y="6400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25AAF237-D767-4F5F-8876-875A0C806A38}" type="slidenum">
              <a:rPr lang="it-IT" altLang="de-DE" sz="1000">
                <a:solidFill>
                  <a:srgbClr val="244894"/>
                </a:solidFill>
              </a:rPr>
              <a:pPr algn="r" eaLnBrk="0" hangingPunct="0"/>
              <a:t>‹Nr.›</a:t>
            </a:fld>
            <a:endParaRPr lang="it-IT" altLang="de-DE" sz="1000">
              <a:solidFill>
                <a:srgbClr val="244894"/>
              </a:solidFill>
            </a:endParaRPr>
          </a:p>
        </p:txBody>
      </p:sp>
      <p:pic>
        <p:nvPicPr>
          <p:cNvPr id="1034" name="Picture 10" descr="HM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marL="342891" indent="-342891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 sz="2000">
          <a:solidFill>
            <a:srgbClr val="244894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2pPr>
      <a:lvl3pPr marL="1142971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3pPr>
      <a:lvl4pPr marL="1600160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4pPr>
      <a:lvl5pPr marL="2057349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5pPr>
      <a:lvl6pPr marL="2514537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6pPr>
      <a:lvl7pPr marL="2971726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7pPr>
      <a:lvl8pPr marL="3428914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8pPr>
      <a:lvl9pPr marL="3886103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emf"/><Relationship Id="rId3" Type="http://schemas.openxmlformats.org/officeDocument/2006/relationships/image" Target="../media/image4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19" Type="http://schemas.openxmlformats.org/officeDocument/2006/relationships/image" Target="../media/image24.em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614" y="1484784"/>
            <a:ext cx="8339867" cy="1016000"/>
          </a:xfrm>
          <a:ln/>
        </p:spPr>
        <p:txBody>
          <a:bodyPr/>
          <a:lstStyle/>
          <a:p>
            <a:r>
              <a:rPr lang="de-DE" altLang="de-DE" sz="3400" b="0" dirty="0"/>
              <a:t> </a:t>
            </a:r>
            <a:r>
              <a:rPr lang="de-DE" altLang="de-DE" sz="3400" dirty="0"/>
              <a:t/>
            </a:r>
            <a:br>
              <a:rPr lang="de-DE" altLang="de-DE" sz="3400" dirty="0"/>
            </a:br>
            <a:r>
              <a:rPr lang="de-DE" altLang="de-DE" sz="3000" dirty="0"/>
              <a:t>Europa für Hessen</a:t>
            </a:r>
            <a:br>
              <a:rPr lang="de-DE" altLang="de-DE" sz="3000" dirty="0"/>
            </a:br>
            <a:r>
              <a:rPr lang="de-DE" altLang="de-DE" sz="3000" dirty="0"/>
              <a:t>EFRE-Förderung für Projekte in Ihrer Region</a:t>
            </a:r>
            <a:r>
              <a:rPr lang="de-DE" altLang="de-DE" sz="3400" dirty="0"/>
              <a:t/>
            </a:r>
            <a:br>
              <a:rPr lang="de-DE" altLang="de-DE" sz="3400" dirty="0"/>
            </a:br>
            <a:endParaRPr lang="de-DE" altLang="de-DE" sz="3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924944"/>
            <a:ext cx="8360668" cy="1872208"/>
          </a:xfrm>
          <a:ln/>
        </p:spPr>
        <p:txBody>
          <a:bodyPr/>
          <a:lstStyle/>
          <a:p>
            <a:endParaRPr lang="de-DE" altLang="de-DE" sz="2200" b="1" dirty="0"/>
          </a:p>
          <a:p>
            <a:endParaRPr lang="de-DE" altLang="de-DE" sz="1400" dirty="0"/>
          </a:p>
          <a:p>
            <a:endParaRPr lang="de-DE" altLang="de-DE" sz="1400" dirty="0"/>
          </a:p>
          <a:p>
            <a:r>
              <a:rPr lang="de-DE" altLang="de-DE" sz="2200" b="1" dirty="0"/>
              <a:t>Holger Haubfleisch</a:t>
            </a:r>
          </a:p>
          <a:p>
            <a:r>
              <a:rPr lang="de-DE" altLang="de-DE" sz="2200" b="1" dirty="0"/>
              <a:t>Leiter der EFRE-Verwaltungsbehörde Hessen</a:t>
            </a:r>
          </a:p>
          <a:p>
            <a:endParaRPr lang="de-DE" altLang="de-DE" sz="1400" dirty="0"/>
          </a:p>
          <a:p>
            <a:endParaRPr lang="de-DE" altLang="de-DE" sz="1100" dirty="0"/>
          </a:p>
          <a:p>
            <a:endParaRPr lang="de-DE" altLang="de-DE" sz="1100" dirty="0"/>
          </a:p>
          <a:p>
            <a:endParaRPr lang="de-DE" altLang="de-DE" sz="1100" dirty="0"/>
          </a:p>
          <a:p>
            <a:endParaRPr lang="de-DE" altLang="de-DE" sz="1100" dirty="0"/>
          </a:p>
          <a:p>
            <a:r>
              <a:rPr lang="de-DE" altLang="de-DE" sz="1100" dirty="0"/>
              <a:t>EFRE-Verwaltungsbehörde Hessen</a:t>
            </a:r>
          </a:p>
          <a:p>
            <a:r>
              <a:rPr lang="de-DE" altLang="de-DE" sz="1100" dirty="0"/>
              <a:t>www.efre.hessen.de</a:t>
            </a:r>
          </a:p>
          <a:p>
            <a:endParaRPr lang="de-DE" altLang="de-DE" dirty="0"/>
          </a:p>
        </p:txBody>
      </p:sp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4226"/>
            <a:ext cx="3230880" cy="6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 smtClean="0"/>
              <a:t>Förderperiode 2021 bis 2027</a:t>
            </a:r>
            <a:br>
              <a:rPr lang="de-DE" sz="2200" dirty="0" smtClean="0"/>
            </a:br>
            <a:r>
              <a:rPr lang="de-DE" sz="1600" b="0" i="1" dirty="0" smtClean="0"/>
              <a:t>Regionenkategorien - Fördergebietskulisse</a:t>
            </a:r>
            <a:r>
              <a:rPr lang="de-DE" sz="2200" dirty="0" smtClean="0"/>
              <a:t/>
            </a:r>
            <a:br>
              <a:rPr lang="de-DE" sz="2200" dirty="0" smtClean="0"/>
            </a:b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Dienstag, 9. Mai 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65" y="5827755"/>
            <a:ext cx="798645" cy="5364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32230"/>
            <a:ext cx="3406140" cy="47320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632230"/>
            <a:ext cx="340614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 smtClean="0"/>
              <a:t>Förderperiode 2021 bis 2027</a:t>
            </a:r>
            <a:br>
              <a:rPr lang="de-DE" sz="2200" dirty="0" smtClean="0"/>
            </a:br>
            <a:r>
              <a:rPr lang="de-DE" sz="1600" b="0" i="1" dirty="0" smtClean="0"/>
              <a:t>Mittelausstattung der neuen EFRE-Programme der Bundesländer im Vergleich</a:t>
            </a:r>
            <a:endParaRPr lang="de-DE" sz="1600" b="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Dienstag, 9. Mai 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65" y="5827755"/>
            <a:ext cx="798645" cy="5364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28800"/>
            <a:ext cx="6806774" cy="464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4294967295"/>
          </p:nvPr>
        </p:nvSpPr>
        <p:spPr>
          <a:xfrm>
            <a:off x="4211960" y="1649254"/>
            <a:ext cx="4732149" cy="47515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dirty="0"/>
              <a:t>Neue Dach-Verordnung und EFRE-Verordnung für 21-27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dirty="0"/>
              <a:t>Neues EFRE-Programm genehmigt am 1. Juni 2022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200" dirty="0"/>
              <a:t>Konzentration auf zwei </a:t>
            </a:r>
            <a:r>
              <a:rPr lang="de-DE" sz="1200" dirty="0" smtClean="0"/>
              <a:t>übergeordnete </a:t>
            </a:r>
            <a:r>
              <a:rPr lang="de-DE" sz="1200" dirty="0"/>
              <a:t>Ziele </a:t>
            </a:r>
          </a:p>
          <a:p>
            <a:pPr lvl="1">
              <a:lnSpc>
                <a:spcPct val="150000"/>
              </a:lnSpc>
            </a:pPr>
            <a:r>
              <a:rPr lang="de-DE" sz="1100" dirty="0"/>
              <a:t>ein wettbewerbsfähigeres und intelligenteres Europa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DE" sz="1100" dirty="0"/>
              <a:t>ein grüneres Europa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Fokussierung auf vier spezifische Ziele </a:t>
            </a:r>
          </a:p>
          <a:p>
            <a:pPr lvl="1">
              <a:lnSpc>
                <a:spcPct val="150000"/>
              </a:lnSpc>
            </a:pPr>
            <a:r>
              <a:rPr lang="de-DE" sz="1000" dirty="0"/>
              <a:t>Entwicklung und Ausbau der Forschungs- und Innovationskapazitäten, Einführung fortschrittlicher Technologien</a:t>
            </a:r>
          </a:p>
          <a:p>
            <a:pPr lvl="1">
              <a:lnSpc>
                <a:spcPct val="150000"/>
              </a:lnSpc>
            </a:pPr>
            <a:r>
              <a:rPr lang="de-DE" sz="1000" dirty="0"/>
              <a:t>Wachstum und Wettbewerbsfähigkeit von KMU</a:t>
            </a:r>
          </a:p>
          <a:p>
            <a:pPr lvl="1">
              <a:lnSpc>
                <a:spcPct val="150000"/>
              </a:lnSpc>
            </a:pPr>
            <a:r>
              <a:rPr lang="de-DE" sz="1000" dirty="0"/>
              <a:t>Energieeffizienz und Reduzierung von Treibhausgasemissionen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DE" sz="1000" dirty="0"/>
              <a:t>nachhaltige, multimodale städtische Mobilität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dirty="0" smtClean="0"/>
              <a:t>Umsetzung der spezifischen Ziele über 11 Förderprogramme </a:t>
            </a:r>
            <a:endParaRPr lang="de-DE" sz="1200" dirty="0"/>
          </a:p>
          <a:p>
            <a:pPr>
              <a:lnSpc>
                <a:spcPct val="150000"/>
              </a:lnSpc>
            </a:pPr>
            <a:r>
              <a:rPr lang="de-DE" sz="1200" dirty="0"/>
              <a:t>Budget: </a:t>
            </a:r>
            <a:r>
              <a:rPr lang="de-DE" sz="1200" dirty="0" smtClean="0"/>
              <a:t>249 </a:t>
            </a:r>
            <a:r>
              <a:rPr lang="de-DE" sz="1200" dirty="0"/>
              <a:t>Mio. Euro</a:t>
            </a:r>
          </a:p>
          <a:p>
            <a:endParaRPr lang="de-DE" sz="1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Dienstag, 9. Mai 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1649254"/>
            <a:ext cx="3373755" cy="4751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 smtClean="0"/>
              <a:t>Förderperiode 2021 bis 2027</a:t>
            </a:r>
            <a:br>
              <a:rPr lang="de-DE" sz="2200" dirty="0" smtClean="0"/>
            </a:br>
            <a:r>
              <a:rPr lang="de-DE" sz="1600" b="0" i="1" dirty="0" smtClean="0"/>
              <a:t>Das neue EFRE-Programm für Hessen </a:t>
            </a:r>
            <a:endParaRPr lang="de-DE" sz="1600" b="0" i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465" y="5827755"/>
            <a:ext cx="798645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/>
              <a:t>Das neue </a:t>
            </a:r>
            <a:r>
              <a:rPr lang="de-DE" sz="2200" dirty="0" smtClean="0"/>
              <a:t>EFRE-Programm für Hessen</a:t>
            </a:r>
            <a:br>
              <a:rPr lang="de-DE" sz="2200" dirty="0" smtClean="0"/>
            </a:br>
            <a:r>
              <a:rPr lang="de-DE" sz="1600" b="0" i="1" dirty="0" smtClean="0"/>
              <a:t>Verteilung der EFRE-Mittel auf die verschiedenen Ziele</a:t>
            </a: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Dienstag, 9. Mai 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65" y="5827755"/>
            <a:ext cx="798645" cy="536495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522985" y="2072554"/>
            <a:ext cx="8545187" cy="3860727"/>
            <a:chOff x="522985" y="2072554"/>
            <a:chExt cx="8545187" cy="3860727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22985" y="2072554"/>
              <a:ext cx="8117780" cy="3307796"/>
              <a:chOff x="522985" y="2072554"/>
              <a:chExt cx="8117780" cy="3307796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1259632" y="2636912"/>
                <a:ext cx="6594674" cy="2743438"/>
                <a:chOff x="1259632" y="2636912"/>
                <a:chExt cx="6594674" cy="2743438"/>
              </a:xfrm>
            </p:grpSpPr>
            <p:pic>
              <p:nvPicPr>
                <p:cNvPr id="10" name="Grafik 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1248" r="21465"/>
                <a:stretch/>
              </p:blipFill>
              <p:spPr>
                <a:xfrm>
                  <a:off x="1259632" y="2636912"/>
                  <a:ext cx="2619375" cy="2743438"/>
                </a:xfrm>
                <a:prstGeom prst="rect">
                  <a:avLst/>
                </a:prstGeom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1873" r="22090"/>
                <a:stretch/>
              </p:blipFill>
              <p:spPr>
                <a:xfrm>
                  <a:off x="5292080" y="2636912"/>
                  <a:ext cx="2562226" cy="2743438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uppieren 7"/>
              <p:cNvGrpSpPr/>
              <p:nvPr/>
            </p:nvGrpSpPr>
            <p:grpSpPr>
              <a:xfrm>
                <a:off x="522985" y="2072554"/>
                <a:ext cx="8117780" cy="1359429"/>
                <a:chOff x="522985" y="2072554"/>
                <a:chExt cx="8117780" cy="1359429"/>
              </a:xfrm>
            </p:grpSpPr>
            <p:pic>
              <p:nvPicPr>
                <p:cNvPr id="16" name="Grafik 1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4507" y="2301155"/>
                  <a:ext cx="2295525" cy="238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Grafik 1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0556" y="2072554"/>
                  <a:ext cx="3057525" cy="6953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Grafik 1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55896" y="2816952"/>
                  <a:ext cx="180000" cy="180000"/>
                </a:xfrm>
                <a:prstGeom prst="rect">
                  <a:avLst/>
                </a:prstGeom>
              </p:spPr>
            </p:pic>
            <p:pic>
              <p:nvPicPr>
                <p:cNvPr id="18" name="Grafik 1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0617" y="2816952"/>
                  <a:ext cx="180000" cy="180000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1103" y="2787402"/>
                  <a:ext cx="990600" cy="20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Grafik 20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985" y="2787402"/>
                  <a:ext cx="990600" cy="20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Grafik 21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16336" y="2816952"/>
                  <a:ext cx="180000" cy="180000"/>
                </a:xfrm>
                <a:prstGeom prst="rect">
                  <a:avLst/>
                </a:prstGeom>
              </p:spPr>
            </p:pic>
            <p:pic>
              <p:nvPicPr>
                <p:cNvPr id="23" name="Grafik 22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02080" y="3222433"/>
                  <a:ext cx="180000" cy="180000"/>
                </a:xfrm>
                <a:prstGeom prst="rect">
                  <a:avLst/>
                </a:prstGeom>
              </p:spPr>
            </p:pic>
            <p:pic>
              <p:nvPicPr>
                <p:cNvPr id="24" name="Grafik 2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0165" y="2787402"/>
                  <a:ext cx="990600" cy="20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Grafik 24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9472" y="3222433"/>
                  <a:ext cx="990600" cy="20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04048" y="5398311"/>
              <a:ext cx="180000" cy="180000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04048" y="5733256"/>
              <a:ext cx="180000" cy="180000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9552" y="5398311"/>
              <a:ext cx="180000" cy="180000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9552" y="5733256"/>
              <a:ext cx="180000" cy="180000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733256"/>
              <a:ext cx="38481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402201"/>
              <a:ext cx="38481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Grafik 3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380350"/>
              <a:ext cx="38481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Grafik 3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577" y="5723243"/>
              <a:ext cx="30861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8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/>
              <a:t>Das </a:t>
            </a:r>
            <a:r>
              <a:rPr lang="de-DE" sz="2200" dirty="0" smtClean="0"/>
              <a:t>neue EFRE-Programm für Hessen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1600" b="0" i="1" dirty="0"/>
              <a:t>Fokus: Spezifische Ziele und </a:t>
            </a:r>
            <a:r>
              <a:rPr lang="de-DE" sz="1600" b="0" i="1" dirty="0" smtClean="0"/>
              <a:t>Förderprogramme</a:t>
            </a:r>
            <a:endParaRPr lang="de-DE" sz="16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Dienstag, 9. Mai 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4294967295"/>
          </p:nvPr>
        </p:nvSpPr>
        <p:spPr>
          <a:xfrm>
            <a:off x="531815" y="1649254"/>
            <a:ext cx="8288661" cy="475154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de-DE" sz="1300" b="1" i="1" dirty="0" smtClean="0"/>
              <a:t>Übergeordnetes Ziel: </a:t>
            </a:r>
            <a:r>
              <a:rPr lang="de-DE" sz="1300" b="1" i="1" dirty="0"/>
              <a:t>Ein wettbewerbsfähigeres und intelligenteres </a:t>
            </a:r>
            <a:r>
              <a:rPr lang="de-DE" sz="1300" b="1" i="1" dirty="0" smtClean="0"/>
              <a:t>Europa</a:t>
            </a:r>
            <a:endParaRPr lang="de-DE" sz="1300" b="1" i="1" dirty="0"/>
          </a:p>
          <a:p>
            <a:pPr marL="0" indent="0">
              <a:lnSpc>
                <a:spcPct val="125000"/>
              </a:lnSpc>
              <a:buNone/>
            </a:pPr>
            <a:endParaRPr lang="de-DE" sz="1300" b="1" i="1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/>
              <a:t>Spezifisches Ziel: Entwicklung und Ausbau der Forschungs- und Innovationskapazitäten und der Einführung fortschrittlicher Technologien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Förderung von Forschungsinfrastruktur und Forschungsgroßgeräten an Hochschulen und außeruniversitären Forschungseinrichtungen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Förderung </a:t>
            </a:r>
            <a:r>
              <a:rPr lang="de-DE" sz="1300" dirty="0"/>
              <a:t>von Forschungs- und Entwicklungsvorhaben in </a:t>
            </a:r>
            <a:r>
              <a:rPr lang="de-DE" sz="1300" dirty="0" smtClean="0"/>
              <a:t>Unternehmen*</a:t>
            </a:r>
            <a:endParaRPr lang="de-DE" sz="1300" dirty="0"/>
          </a:p>
          <a:p>
            <a:pPr lvl="2">
              <a:lnSpc>
                <a:spcPct val="125000"/>
              </a:lnSpc>
            </a:pPr>
            <a:r>
              <a:rPr lang="de-DE" sz="1300" dirty="0"/>
              <a:t>Förderung von Wissens- und </a:t>
            </a:r>
            <a:r>
              <a:rPr lang="de-DE" sz="1300" dirty="0" smtClean="0"/>
              <a:t>Technologietransfer*</a:t>
            </a:r>
            <a:endParaRPr lang="de-DE" sz="1300" dirty="0"/>
          </a:p>
          <a:p>
            <a:pPr lvl="2">
              <a:lnSpc>
                <a:spcPct val="125000"/>
              </a:lnSpc>
            </a:pPr>
            <a:endParaRPr lang="de-DE" sz="1300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/>
              <a:t>Spezifisches Ziel: Steigerung des nachhaltigen Wachstums und der Wettbewerbsfähigkeit von KMU sowie Schaffung von Arbeitsplätzen in KMU, unter anderem durch produktive Investitionen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Förderung </a:t>
            </a:r>
            <a:r>
              <a:rPr lang="de-DE" sz="1300" dirty="0"/>
              <a:t>der Gründungsbereitschaft und des Unternehmertums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von Investitionen und technologischer Modernisierung in KMU</a:t>
            </a:r>
          </a:p>
          <a:p>
            <a:pPr lvl="2">
              <a:lnSpc>
                <a:spcPct val="125000"/>
              </a:lnSpc>
            </a:pPr>
            <a:r>
              <a:rPr lang="de-DE" sz="1300" dirty="0"/>
              <a:t>Förderung von überbetrieblichen Berufsbildungsstätten</a:t>
            </a:r>
          </a:p>
          <a:p>
            <a:pPr lvl="2">
              <a:lnSpc>
                <a:spcPct val="125000"/>
              </a:lnSpc>
            </a:pPr>
            <a:endParaRPr lang="de-DE" sz="1400" dirty="0"/>
          </a:p>
          <a:p>
            <a:pPr>
              <a:lnSpc>
                <a:spcPct val="125000"/>
              </a:lnSpc>
            </a:pPr>
            <a:endParaRPr lang="de-DE" sz="1400" b="1" i="1" dirty="0"/>
          </a:p>
          <a:p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589">
            <a:off x="970592" y="2776320"/>
            <a:ext cx="432000" cy="43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589">
            <a:off x="981153" y="3225607"/>
            <a:ext cx="432000" cy="432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589">
            <a:off x="981153" y="3625186"/>
            <a:ext cx="432000" cy="432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589">
            <a:off x="970592" y="4648914"/>
            <a:ext cx="432000" cy="432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589">
            <a:off x="981153" y="4986357"/>
            <a:ext cx="432000" cy="432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589">
            <a:off x="991715" y="5373849"/>
            <a:ext cx="432000" cy="43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465" y="5827755"/>
            <a:ext cx="798645" cy="536495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 rot="21427065">
            <a:off x="2890243" y="5795998"/>
            <a:ext cx="1944216" cy="763545"/>
            <a:chOff x="5724128" y="5827755"/>
            <a:chExt cx="1944216" cy="763545"/>
          </a:xfrm>
        </p:grpSpPr>
        <p:grpSp>
          <p:nvGrpSpPr>
            <p:cNvPr id="8" name="Gruppieren 7"/>
            <p:cNvGrpSpPr/>
            <p:nvPr/>
          </p:nvGrpSpPr>
          <p:grpSpPr>
            <a:xfrm>
              <a:off x="5868167" y="5946939"/>
              <a:ext cx="1631680" cy="492443"/>
              <a:chOff x="5868167" y="5946939"/>
              <a:chExt cx="1631680" cy="492443"/>
            </a:xfrm>
          </p:grpSpPr>
          <p:sp>
            <p:nvSpPr>
              <p:cNvPr id="7" name="Textfeld 6"/>
              <p:cNvSpPr txBox="1"/>
              <p:nvPr/>
            </p:nvSpPr>
            <p:spPr>
              <a:xfrm>
                <a:off x="6278165" y="5946939"/>
                <a:ext cx="12216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300" b="1" i="1" dirty="0" smtClean="0">
                    <a:solidFill>
                      <a:srgbClr val="244894"/>
                    </a:solidFill>
                    <a:latin typeface="+mn-lt"/>
                  </a:rPr>
                  <a:t>Förderaufruf</a:t>
                </a:r>
              </a:p>
              <a:p>
                <a:pPr algn="l"/>
                <a:r>
                  <a:rPr lang="de-DE" sz="1300" b="1" i="1" dirty="0" smtClean="0">
                    <a:solidFill>
                      <a:srgbClr val="244894"/>
                    </a:solidFill>
                    <a:latin typeface="+mn-lt"/>
                  </a:rPr>
                  <a:t>erfolgt</a:t>
                </a:r>
                <a:endParaRPr lang="de-DE" sz="1300" b="1" i="1" dirty="0">
                  <a:solidFill>
                    <a:srgbClr val="244894"/>
                  </a:solidFill>
                  <a:latin typeface="+mn-lt"/>
                </a:endParaRPr>
              </a:p>
            </p:txBody>
          </p: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01589">
                <a:off x="5868167" y="5961771"/>
                <a:ext cx="432000" cy="432000"/>
              </a:xfrm>
              <a:prstGeom prst="rect">
                <a:avLst/>
              </a:prstGeom>
            </p:spPr>
          </p:pic>
        </p:grpSp>
        <p:sp>
          <p:nvSpPr>
            <p:cNvPr id="18" name="Textfeld 17"/>
            <p:cNvSpPr txBox="1"/>
            <p:nvPr/>
          </p:nvSpPr>
          <p:spPr>
            <a:xfrm>
              <a:off x="5724128" y="5827755"/>
              <a:ext cx="1944216" cy="763545"/>
            </a:xfrm>
            <a:prstGeom prst="rect">
              <a:avLst/>
            </a:prstGeom>
            <a:noFill/>
            <a:ln w="19050">
              <a:solidFill>
                <a:srgbClr val="244894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9931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/>
              <a:t>Das neue EFRE-Programm für Hessen</a:t>
            </a:r>
            <a:br>
              <a:rPr lang="de-DE" sz="2200" dirty="0"/>
            </a:br>
            <a:r>
              <a:rPr lang="de-DE" sz="1600" b="0" i="1" dirty="0"/>
              <a:t>Fokus: Spezifische Ziele und </a:t>
            </a:r>
            <a:r>
              <a:rPr lang="de-DE" sz="1600" b="0" i="1" dirty="0" smtClean="0"/>
              <a:t>Förderprogramme</a:t>
            </a:r>
            <a:endParaRPr lang="de-DE" sz="16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Dienstag, 9. Mai 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4294967295"/>
          </p:nvPr>
        </p:nvSpPr>
        <p:spPr>
          <a:xfrm>
            <a:off x="531815" y="1649254"/>
            <a:ext cx="8288661" cy="475154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de-DE" sz="1300" b="1" i="1" dirty="0" smtClean="0"/>
              <a:t>Übergeordnetes Ziel: </a:t>
            </a:r>
            <a:r>
              <a:rPr lang="de-DE" sz="1300" b="1" i="1" dirty="0"/>
              <a:t>ein </a:t>
            </a:r>
            <a:r>
              <a:rPr lang="de-DE" sz="1300" b="1" i="1" dirty="0" smtClean="0"/>
              <a:t>grüneres Europa</a:t>
            </a:r>
          </a:p>
          <a:p>
            <a:pPr marL="0" indent="0">
              <a:lnSpc>
                <a:spcPct val="125000"/>
              </a:lnSpc>
              <a:buNone/>
            </a:pPr>
            <a:endParaRPr lang="de-DE" sz="1300" b="1" i="1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/>
              <a:t>Spezifisches Ziel: Förderung von Energieeffizienz und Verringerung von Treibhausgasemissionen 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Förderung </a:t>
            </a:r>
            <a:r>
              <a:rPr lang="de-DE" sz="1300" dirty="0"/>
              <a:t>von Pilot-, Demonstrations- und Entwicklungsvorhaben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von Investitionen in den produktionsintegrierten </a:t>
            </a:r>
            <a:r>
              <a:rPr lang="de-DE" sz="1300" dirty="0" smtClean="0"/>
              <a:t>Umweltschutz*</a:t>
            </a:r>
            <a:endParaRPr lang="de-DE" sz="1300" dirty="0"/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einer effizienten und CO2-armen Abwärmenutzung</a:t>
            </a:r>
          </a:p>
          <a:p>
            <a:pPr lvl="2">
              <a:lnSpc>
                <a:spcPct val="125000"/>
              </a:lnSpc>
            </a:pPr>
            <a:r>
              <a:rPr lang="de-DE" sz="1300" dirty="0"/>
              <a:t>Förderung von effizienten Wärmenetzen</a:t>
            </a:r>
          </a:p>
          <a:p>
            <a:pPr lvl="2">
              <a:lnSpc>
                <a:spcPct val="125000"/>
              </a:lnSpc>
            </a:pPr>
            <a:endParaRPr lang="de-DE" sz="1300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/>
              <a:t>Spezifisches Ziel: Förderung einer nachhaltigen, multimodalen städtischen Mobilität </a:t>
            </a:r>
          </a:p>
          <a:p>
            <a:pPr lvl="2">
              <a:lnSpc>
                <a:spcPct val="125000"/>
              </a:lnSpc>
            </a:pPr>
            <a:r>
              <a:rPr lang="de-DE" sz="1300" dirty="0" smtClean="0"/>
              <a:t>Förderung von umwelt- und klimafreundlicher urbaner Mobilität</a:t>
            </a:r>
          </a:p>
          <a:p>
            <a:pPr>
              <a:lnSpc>
                <a:spcPct val="125000"/>
              </a:lnSpc>
            </a:pPr>
            <a:endParaRPr lang="de-DE" sz="1400" b="1" i="1" dirty="0"/>
          </a:p>
          <a:p>
            <a:endParaRPr lang="de-DE" sz="1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589">
            <a:off x="970592" y="2419879"/>
            <a:ext cx="432000" cy="43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589">
            <a:off x="970593" y="2785843"/>
            <a:ext cx="432000" cy="432000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 rot="21427065">
            <a:off x="2713009" y="5539688"/>
            <a:ext cx="1944216" cy="763545"/>
            <a:chOff x="5724128" y="5827755"/>
            <a:chExt cx="1944216" cy="763545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5868167" y="5946939"/>
              <a:ext cx="1631680" cy="492443"/>
              <a:chOff x="5868167" y="5946939"/>
              <a:chExt cx="1631680" cy="492443"/>
            </a:xfrm>
          </p:grpSpPr>
          <p:sp>
            <p:nvSpPr>
              <p:cNvPr id="15" name="Textfeld 14"/>
              <p:cNvSpPr txBox="1"/>
              <p:nvPr/>
            </p:nvSpPr>
            <p:spPr>
              <a:xfrm>
                <a:off x="6278165" y="5946939"/>
                <a:ext cx="12216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300" b="1" i="1" dirty="0" smtClean="0">
                    <a:solidFill>
                      <a:srgbClr val="244894"/>
                    </a:solidFill>
                    <a:latin typeface="+mn-lt"/>
                  </a:rPr>
                  <a:t>Förderaufruf</a:t>
                </a:r>
              </a:p>
              <a:p>
                <a:pPr algn="l"/>
                <a:r>
                  <a:rPr lang="de-DE" sz="1300" b="1" i="1" dirty="0" smtClean="0">
                    <a:solidFill>
                      <a:srgbClr val="244894"/>
                    </a:solidFill>
                    <a:latin typeface="+mn-lt"/>
                  </a:rPr>
                  <a:t>erfolgt</a:t>
                </a:r>
                <a:endParaRPr lang="de-DE" sz="1300" b="1" i="1" dirty="0">
                  <a:solidFill>
                    <a:srgbClr val="244894"/>
                  </a:solidFill>
                  <a:latin typeface="+mn-lt"/>
                </a:endParaRPr>
              </a:p>
            </p:txBody>
          </p:sp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01589">
                <a:off x="5868167" y="5961771"/>
                <a:ext cx="432000" cy="432000"/>
              </a:xfrm>
              <a:prstGeom prst="rect">
                <a:avLst/>
              </a:prstGeom>
            </p:spPr>
          </p:pic>
        </p:grpSp>
        <p:sp>
          <p:nvSpPr>
            <p:cNvPr id="14" name="Textfeld 13"/>
            <p:cNvSpPr txBox="1"/>
            <p:nvPr/>
          </p:nvSpPr>
          <p:spPr>
            <a:xfrm>
              <a:off x="5724128" y="5827755"/>
              <a:ext cx="1944216" cy="763545"/>
            </a:xfrm>
            <a:prstGeom prst="rect">
              <a:avLst/>
            </a:prstGeom>
            <a:noFill/>
            <a:ln w="19050">
              <a:solidFill>
                <a:srgbClr val="244894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65" y="5827755"/>
            <a:ext cx="798645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/>
              <a:t>Das </a:t>
            </a:r>
            <a:r>
              <a:rPr lang="de-DE" sz="2200" dirty="0" smtClean="0"/>
              <a:t>neue EFRE-Programm für Hessen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1600" b="0" i="1" dirty="0" smtClean="0"/>
              <a:t>Auswahl angestrebter zahlenmäßiger Ergebnisse der Förderung</a:t>
            </a:r>
            <a:r>
              <a:rPr lang="de-DE" sz="1600" b="0" dirty="0" smtClean="0"/>
              <a:t> 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Dienstag, 9. Mai 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4294967295"/>
          </p:nvPr>
        </p:nvSpPr>
        <p:spPr>
          <a:xfrm>
            <a:off x="531814" y="1649254"/>
            <a:ext cx="8612185" cy="47515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 smtClean="0"/>
              <a:t>Ein </a:t>
            </a:r>
            <a:r>
              <a:rPr lang="de-DE" sz="1300" b="1" dirty="0"/>
              <a:t>wettbewerbsfähigeres und intelligenteres </a:t>
            </a:r>
            <a:r>
              <a:rPr lang="de-DE" sz="1300" b="1" dirty="0" smtClean="0"/>
              <a:t>Europa</a:t>
            </a:r>
            <a:endParaRPr lang="de-DE" sz="1300" b="1" dirty="0"/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Finanzielle Unterstützung für mehr als 160 kleine und mittlere Unternehmen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Schaffung von über 500, Sicherung von 2.000 Arbeitsplätzen in kleinen und mittleren Unternehmen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Unterstützung für 250 Forschende in Hochschulen und Forschungseinrichtungen</a:t>
            </a:r>
            <a:endParaRPr lang="de-DE" sz="1300" dirty="0"/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60 neu geschaffene Arbeitsplätze für Personal im Wissens- und Technologietransfer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Modernisierung von 3.000 Schulungs- und Internatsplätzen in Berufsbildungseinrichtungen</a:t>
            </a:r>
          </a:p>
          <a:p>
            <a:pPr lvl="2">
              <a:lnSpc>
                <a:spcPct val="125000"/>
              </a:lnSpc>
            </a:pPr>
            <a:r>
              <a:rPr lang="de-DE" sz="1300" dirty="0" smtClean="0"/>
              <a:t>Erreichen von 6.000 Teilnehmenden zur Förderung von Gründungsbereitschaft und Unternehmertum </a:t>
            </a:r>
          </a:p>
          <a:p>
            <a:pPr lvl="2">
              <a:lnSpc>
                <a:spcPct val="125000"/>
              </a:lnSpc>
            </a:pPr>
            <a:endParaRPr lang="de-DE" sz="1300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 smtClean="0"/>
              <a:t>Ein grüneres Europa</a:t>
            </a:r>
            <a:endParaRPr lang="de-DE" sz="1300" b="1" dirty="0"/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Reduzierung von Treibhausgasemissionen um über 16.000 Tonnen CO2-Äquivalent pro Jahr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Senkung des jährlichen Primärenergieverbrauchs um 14.000 MWh pro Jahr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Neubau oder Verbesserung von 60 km effizienten Fernwärme- und Fernkälteleitungen</a:t>
            </a:r>
            <a:endParaRPr lang="de-DE" sz="1300" dirty="0"/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 smtClean="0"/>
              <a:t>Errichtung von 29 Tank-/</a:t>
            </a:r>
            <a:r>
              <a:rPr lang="de-DE" sz="1300" dirty="0" err="1" smtClean="0"/>
              <a:t>Aufladestationen</a:t>
            </a:r>
            <a:r>
              <a:rPr lang="de-DE" sz="1300" dirty="0" smtClean="0"/>
              <a:t> für alternative Kraftstoffe</a:t>
            </a:r>
            <a:endParaRPr lang="de-DE" sz="1300" dirty="0"/>
          </a:p>
          <a:p>
            <a:pPr lvl="2">
              <a:lnSpc>
                <a:spcPct val="125000"/>
              </a:lnSpc>
            </a:pPr>
            <a:endParaRPr lang="de-DE" sz="1400" dirty="0"/>
          </a:p>
          <a:p>
            <a:pPr>
              <a:lnSpc>
                <a:spcPct val="125000"/>
              </a:lnSpc>
            </a:pPr>
            <a:endParaRPr lang="de-DE" sz="1400" b="1" i="1" dirty="0"/>
          </a:p>
          <a:p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65" y="5827755"/>
            <a:ext cx="798645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2B55-FD59-49DB-B9D8-EBFC85C0CD60}" type="datetime2">
              <a:rPr lang="de-DE" altLang="de-DE" smtClean="0"/>
              <a:t>Dienstag, 9. Mai 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Hessisches Ministerium für Wirtschaft, Energie, Verkehr und Wohnen</a:t>
            </a:r>
          </a:p>
          <a:p>
            <a:endParaRPr lang="de-DE" alt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531814" y="548683"/>
            <a:ext cx="7613651" cy="86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9pPr>
          </a:lstStyle>
          <a:p>
            <a:r>
              <a:rPr lang="de-DE" sz="1651" kern="0" dirty="0"/>
              <a:t>Das neue </a:t>
            </a:r>
            <a:r>
              <a:rPr lang="de-DE" sz="1651" kern="0" dirty="0" smtClean="0"/>
              <a:t>EFRE-Programm für Hessen</a:t>
            </a:r>
            <a:endParaRPr lang="de-DE" sz="1651" kern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r>
              <a:rPr lang="de-DE" altLang="de-DE" sz="1651" b="1" dirty="0">
                <a:latin typeface="+mj-lt"/>
                <a:ea typeface="+mj-ea"/>
                <a:cs typeface="+mj-cs"/>
              </a:rPr>
              <a:t>Vielen Dank für Ihre Aufmerksamkeit!</a:t>
            </a: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dirty="0"/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dirty="0"/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r>
              <a:rPr lang="de-DE" altLang="de-DE" sz="1651" dirty="0">
                <a:latin typeface="+mj-lt"/>
                <a:ea typeface="+mj-ea"/>
                <a:cs typeface="+mj-cs"/>
              </a:rPr>
              <a:t>Weitere Informationen zum EFRE und den Förderprogrammen unter</a:t>
            </a: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r>
              <a:rPr lang="de-DE" altLang="de-DE" sz="1651" b="1" dirty="0">
                <a:latin typeface="+mj-lt"/>
                <a:ea typeface="+mj-ea"/>
                <a:cs typeface="+mj-cs"/>
              </a:rPr>
              <a:t>www.wibank.de/efre   </a:t>
            </a:r>
            <a:r>
              <a:rPr lang="de-DE" altLang="de-DE" sz="1651" dirty="0"/>
              <a:t> </a:t>
            </a:r>
            <a:r>
              <a:rPr lang="de-DE" altLang="de-DE" sz="1651" b="1" dirty="0"/>
              <a:t>www.efre.hessen.de</a:t>
            </a: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63" y="5827753"/>
            <a:ext cx="79864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MWEVL">
  <a:themeElements>
    <a:clrScheme name="Entwurf HMWVL Standard PowerPoint-Vorl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twurf HMWVL Standard PowerPoint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twurf HMWVL Standard PowerPoint-Vorl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wurf HMWVL Standard PowerPoint-Vorl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MWEVL.potx" id="{6F9B3CD7-650A-44D1-A56A-5A35058B5A05}" vid="{C9D1336A-5687-43F8-B033-55E21BAE096D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HMWEVW_1901</Template>
  <TotalTime>0</TotalTime>
  <Words>549</Words>
  <Application>Microsoft Office PowerPoint</Application>
  <PresentationFormat>Bildschirmpräsentation (4:3)</PresentationFormat>
  <Paragraphs>109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Times</vt:lpstr>
      <vt:lpstr>Times New Roman</vt:lpstr>
      <vt:lpstr>Wingdings</vt:lpstr>
      <vt:lpstr>HMWEVL</vt:lpstr>
      <vt:lpstr>  Europa für Hessen EFRE-Förderung für Projekte in Ihrer Region </vt:lpstr>
      <vt:lpstr>Förderperiode 2021 bis 2027 Regionenkategorien - Fördergebietskulisse </vt:lpstr>
      <vt:lpstr>Förderperiode 2021 bis 2027 Mittelausstattung der neuen EFRE-Programme der Bundesländer im Vergleich</vt:lpstr>
      <vt:lpstr>Förderperiode 2021 bis 2027 Das neue EFRE-Programm für Hessen </vt:lpstr>
      <vt:lpstr>Das neue EFRE-Programm für Hessen Verteilung der EFRE-Mittel auf die verschiedenen Ziele </vt:lpstr>
      <vt:lpstr>Das neue EFRE-Programm für Hessen Fokus: Spezifische Ziele und Förderprogramme</vt:lpstr>
      <vt:lpstr>Das neue EFRE-Programm für Hessen Fokus: Spezifische Ziele und Förderprogramme</vt:lpstr>
      <vt:lpstr>Das neue EFRE-Programm für Hessen Auswahl angestrebter zahlenmäßiger Ergebnisse der Förderung </vt:lpstr>
      <vt:lpstr>PowerPoint-Präsentation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Bachner, Kirsten</dc:creator>
  <cp:keywords>nach den Vorgaben des CD Hessen gestaltet</cp:keywords>
  <cp:lastModifiedBy>Rosenkranz, Heike (STK)</cp:lastModifiedBy>
  <cp:revision>412</cp:revision>
  <cp:lastPrinted>2022-10-26T11:32:28Z</cp:lastPrinted>
  <dcterms:created xsi:type="dcterms:W3CDTF">2019-05-07T11:39:22Z</dcterms:created>
  <dcterms:modified xsi:type="dcterms:W3CDTF">2023-05-09T07:12:50Z</dcterms:modified>
  <cp:contentStatus>Version 01/2019</cp:contentStatus>
</cp:coreProperties>
</file>